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8"/>
  </p:notesMasterIdLst>
  <p:sldIdLst>
    <p:sldId id="1831" r:id="rId6"/>
    <p:sldId id="183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C704E31-CDBF-7314-37E7-7F90523CFD59}" name="Wardah Ajaz" initials="WA" userId="S::wajaz@affirma.com::a653774b-62e7-4fd4-84eb-453e7c2eb25c" providerId="AD"/>
  <p188:author id="{D6A8A4A3-AD89-5BB3-DB06-2440C7469331}" name="Matt Minelli" initials="MM" userId="S::mminelli@affirma.com::8aabbc37-ad6b-4f0e-b68e-6b3b4d01d997" providerId="AD"/>
  <p188:author id="{2A3E64F0-CACB-789F-EDAB-FC1194EFB6B5}" name="Penelope Kipps" initials="PK" userId="S::pkipps@affirma.com::f3747d80-db63-4101-8e1d-f054405572b8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mela Cook" initials="PC" lastIdx="6" clrIdx="0">
    <p:extLst>
      <p:ext uri="{19B8F6BF-5375-455C-9EA6-DF929625EA0E}">
        <p15:presenceInfo xmlns:p15="http://schemas.microsoft.com/office/powerpoint/2012/main" userId="S::pcook@affirma.com::8106f2c5-df70-49fd-b5d7-bbbe241af32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74BC"/>
    <a:srgbClr val="E98D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323846-B687-EFB9-C1BC-B7015CE4621A}" v="1" dt="2025-12-08T17:47:25.8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96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commentAuthors" Target="commentAuthors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 Minelli" userId="S::mminelli@affirma.com::8aabbc37-ad6b-4f0e-b68e-6b3b4d01d997" providerId="AD" clId="Web-{18323846-B687-EFB9-C1BC-B7015CE4621A}"/>
    <pc:docChg chg="modSld">
      <pc:chgData name="Matt Minelli" userId="S::mminelli@affirma.com::8aabbc37-ad6b-4f0e-b68e-6b3b4d01d997" providerId="AD" clId="Web-{18323846-B687-EFB9-C1BC-B7015CE4621A}" dt="2025-12-08T17:47:25.896" v="0" actId="20577"/>
      <pc:docMkLst>
        <pc:docMk/>
      </pc:docMkLst>
      <pc:sldChg chg="modSp">
        <pc:chgData name="Matt Minelli" userId="S::mminelli@affirma.com::8aabbc37-ad6b-4f0e-b68e-6b3b4d01d997" providerId="AD" clId="Web-{18323846-B687-EFB9-C1BC-B7015CE4621A}" dt="2025-12-08T17:47:25.896" v="0" actId="20577"/>
        <pc:sldMkLst>
          <pc:docMk/>
          <pc:sldMk cId="1044778765" sldId="1831"/>
        </pc:sldMkLst>
        <pc:spChg chg="mod">
          <ac:chgData name="Matt Minelli" userId="S::mminelli@affirma.com::8aabbc37-ad6b-4f0e-b68e-6b3b4d01d997" providerId="AD" clId="Web-{18323846-B687-EFB9-C1BC-B7015CE4621A}" dt="2025-12-08T17:47:25.896" v="0" actId="20577"/>
          <ac:spMkLst>
            <pc:docMk/>
            <pc:sldMk cId="1044778765" sldId="1831"/>
            <ac:spMk id="2" creationId="{DC3185AF-4529-9642-92AB-B131CAEBC7A9}"/>
          </ac:spMkLst>
        </pc:spChg>
      </pc:sldChg>
    </pc:docChg>
  </pc:docChgLst>
  <pc:docChgLst>
    <pc:chgData name="Matt Minelli" userId="S::mminelli@affirma.com::8aabbc37-ad6b-4f0e-b68e-6b3b4d01d997" providerId="AD" clId="Web-{FC8D0907-3BF1-B682-1179-0ECEA748BB87}"/>
    <pc:docChg chg="addSld delSld">
      <pc:chgData name="Matt Minelli" userId="S::mminelli@affirma.com::8aabbc37-ad6b-4f0e-b68e-6b3b4d01d997" providerId="AD" clId="Web-{FC8D0907-3BF1-B682-1179-0ECEA748BB87}" dt="2025-12-01T14:52:35.813" v="3"/>
      <pc:docMkLst>
        <pc:docMk/>
      </pc:docMkLst>
      <pc:sldChg chg="add">
        <pc:chgData name="Matt Minelli" userId="S::mminelli@affirma.com::8aabbc37-ad6b-4f0e-b68e-6b3b4d01d997" providerId="AD" clId="Web-{FC8D0907-3BF1-B682-1179-0ECEA748BB87}" dt="2025-12-01T14:52:27.547" v="0"/>
        <pc:sldMkLst>
          <pc:docMk/>
          <pc:sldMk cId="1044778765" sldId="1831"/>
        </pc:sldMkLst>
      </pc:sldChg>
      <pc:sldChg chg="add">
        <pc:chgData name="Matt Minelli" userId="S::mminelli@affirma.com::8aabbc37-ad6b-4f0e-b68e-6b3b4d01d997" providerId="AD" clId="Web-{FC8D0907-3BF1-B682-1179-0ECEA748BB87}" dt="2025-12-01T14:52:27.813" v="1"/>
        <pc:sldMkLst>
          <pc:docMk/>
          <pc:sldMk cId="3606073934" sldId="183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0A8312-0222-40F5-BDEB-4F92AEA49343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2A0CD-526E-4BDB-8351-4C4F909F5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46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2A0CD-526E-4BDB-8351-4C4F909F58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55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2A0CD-526E-4BDB-8351-4C4F909F58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631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E15E7-052A-4307-9B29-D94C120AEF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1948D8-569C-4F33-A588-CD66945765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281A2-D60F-4888-AE2B-90C0CF874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A0EB7-B10B-42C2-82C9-5225B2C68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F5954-2944-4607-93C6-42F4895FF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37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00D31-2E04-4930-B433-FE01F69D9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A1223-8702-4A56-A992-564F31129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9329D-DD17-4CA2-9F96-B0E0E54F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9100C-C12F-42D8-ADA6-B8095B59C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4E089-A93D-48A7-80CF-282B66BD6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155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893E5D-328A-4752-9A3D-14435EAEC9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55F347-1374-41B7-B805-081C8BBE51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D7BE4-0B41-4311-8A52-22D200FC1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12F91-8B92-459E-910B-650D14758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BAED4-D7AD-494F-98D9-610DE1E3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031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 Single Slide - Data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674382-8BA2-CD48-84D7-6B1CDE48F68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5998" y="0"/>
            <a:ext cx="6096002" cy="5093207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BE22CA-CCD0-734A-932E-AF573C2B98B7}"/>
              </a:ext>
            </a:extLst>
          </p:cNvPr>
          <p:cNvSpPr/>
          <p:nvPr userDrawn="1"/>
        </p:nvSpPr>
        <p:spPr>
          <a:xfrm>
            <a:off x="6095998" y="5093207"/>
            <a:ext cx="6096002" cy="1764793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C0C770B-B4AF-E443-922A-88636639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5516" y="6454780"/>
            <a:ext cx="2743200" cy="154809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fld id="{056F86DB-78DF-EB43-A6BE-40415A3A00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3CEEC-4F06-5349-BB63-F02B2B211B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4" y="388389"/>
            <a:ext cx="5065999" cy="76439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rgbClr val="008AD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2D898-C1E4-1C4E-B41C-23A7E59AE640}"/>
              </a:ext>
            </a:extLst>
          </p:cNvPr>
          <p:cNvSpPr/>
          <p:nvPr userDrawn="1"/>
        </p:nvSpPr>
        <p:spPr>
          <a:xfrm flipV="1">
            <a:off x="0" y="365239"/>
            <a:ext cx="243068" cy="764390"/>
          </a:xfrm>
          <a:prstGeom prst="rect">
            <a:avLst/>
          </a:prstGeom>
          <a:solidFill>
            <a:srgbClr val="FF8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438C21C-6688-CD47-9B39-2BD825F592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84" y="6440198"/>
            <a:ext cx="767123" cy="264231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50E4BD5B-FA1C-CA42-B01F-D6A4F333E0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79966" y="556945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3430-93CA-9540-9380-D85F161C95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3250" y="1450136"/>
            <a:ext cx="5066030" cy="4795100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9650A9-D1FE-7F4E-A1C9-FF16CE20B16F}"/>
              </a:ext>
            </a:extLst>
          </p:cNvPr>
          <p:cNvSpPr txBox="1"/>
          <p:nvPr userDrawn="1"/>
        </p:nvSpPr>
        <p:spPr>
          <a:xfrm>
            <a:off x="6479967" y="5292458"/>
            <a:ext cx="1523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i="0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DE51963F-09DC-8E4A-88D2-C536162B97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9965" y="596823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C8C32DBD-DA02-E348-877F-086CEC75A19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78598" y="5560830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6EB1CA55-D925-444F-8DA0-8CEF05F20D8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597" y="5959610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9555A56F-2156-0C47-9C24-6E95A084A9D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077230" y="5553097"/>
            <a:ext cx="1523417" cy="3832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0AC86934-578D-4547-91D4-0207518575B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077229" y="5951877"/>
            <a:ext cx="1507897" cy="47196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1400"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76570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AD27F-2229-4DC3-B368-5546AAA95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598AD-9BD4-494B-81C9-E3D54A039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1111F-21B9-4D4D-B19B-AA4895D6D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477AB-A577-43A4-9665-378A0898A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94B8D-3ADB-4ACE-A07B-3E5396AA5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40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0072E-319B-435E-B13B-8D697D6D9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04F99-1042-4B32-A848-3678122E0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5C7B7-CBFA-4F5E-A09A-17CE96A94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8ADDD-08E7-446B-8FAC-7EDCA8BE6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D90F7-C7A2-4747-93DA-358DD2618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625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86218-E355-4987-9F74-50AA6F497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41890-8D3C-4A1B-8564-A2C712D8E4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AE8437-8408-40E0-AA99-697E74A7AD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665E1A-40D2-4889-BBA1-07A2A16E5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083FD0-DE43-4F11-AE83-48FC3070F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2682E-F29D-4B88-BBB8-973C5745B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511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57AB1-E62F-4492-81EF-91C5FDE8F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E9A55C-272E-47E5-B065-685D9815E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7F5B06-3E0D-4CE2-8ACF-7D6484505A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273769-0210-448C-BBC1-5EFF1AF63D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769F34-C025-44FE-A2A6-85A115CC50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5D54AD-7E17-4774-96A5-D1AC7E740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C25054-379F-445D-AD4C-AE18D7A17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0BC507-9A75-4657-9EE9-8D5A43362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558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9A439-4B84-4857-84EB-B54AD2704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77F5BF-154C-4036-8C98-690E93B70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69E2E3-C6D0-4B99-B0B4-E48E07F41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315F9B-FE71-46BC-A3A3-2135A6491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45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A0E579-783C-4D17-A7DC-C411FBEE4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65766-0F37-42F0-8639-460FE109D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66DEA-0A45-462E-8442-6387082D6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123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AE5B7-896F-48A5-BB9D-B77BF288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6666F-5B5B-4B4E-B138-9A8A8C135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8AC3DC-C555-4A54-95AB-3B32ADF4EE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193A1B-7501-4697-931A-25F39DDB8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EA95F1-D8DA-4206-9AFF-00D59481B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D3FE04-5D15-40EF-AD83-D13A5D19A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11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7F919-A990-4F12-9028-71B315A85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786613-7A59-4C61-B3F6-7012A1BD36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13933E-50A4-4710-BB2D-A06BD457B6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126195-96A9-4742-995F-058B9ED5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3573E-0058-463A-B7EA-1DAD0737FD0C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D91C13-BB64-412D-BE0D-B72162B0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ECCC33-0A96-4574-9FCE-C963B4DDD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48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E6F126-03DC-4D7B-B379-3C62C269A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EFBD2-0F96-403C-A7DF-F428121C1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880A0-A885-4476-AA4A-C36F45F3B4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3573E-0058-463A-B7EA-1DAD0737FD0C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EB687-F61F-4D35-B03F-2CFB2F7293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62791-AB6D-414E-8F2A-F80201D92D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8B8F2-FE92-4537-960E-75FA3EF0C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396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www.dropbox.com/scl/fo/1zozl9o99e6ipchu7q2tn/AFtdRa3twnKdxG3FZgf4RqA?rlkey=c0h6tty9qj6mxf14ww36pku2z&amp;st=1cemz9t1&amp;dl=0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www.linkedin.com/posts/microsoft-power-platform_ecs-developed-an-ai-driven-document-processing-activity-7211066031874719745-PbvS?utm_source=share&amp;utm_medium=member_desktop" TargetMode="External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918B97-2236-432B-9D84-A860394888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80140" y="4408414"/>
            <a:ext cx="6811860" cy="24495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C4B9FF-8695-D444-A5CC-2CB3135EEE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91" y="52143"/>
            <a:ext cx="7719724" cy="886523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63A79"/>
                </a:solidFill>
                <a:latin typeface="Poppins"/>
                <a:cs typeface="Poppins"/>
              </a:rPr>
              <a:t>Customer Stories for Power Platform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E778A92C-1382-1A12-8A05-918932FFC49A}"/>
              </a:ext>
            </a:extLst>
          </p:cNvPr>
          <p:cNvSpPr txBox="1">
            <a:spLocks/>
          </p:cNvSpPr>
          <p:nvPr/>
        </p:nvSpPr>
        <p:spPr>
          <a:xfrm>
            <a:off x="373586" y="2033792"/>
            <a:ext cx="7964193" cy="43628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>
              <a:lnSpc>
                <a:spcPct val="120000"/>
              </a:lnSpc>
              <a:spcBef>
                <a:spcPts val="500"/>
              </a:spcBef>
            </a:pPr>
            <a:r>
              <a:rPr lang="en-US" sz="1200" b="1" u="sng" dirty="0">
                <a:solidFill>
                  <a:srgbClr val="3774BC"/>
                </a:solidFill>
                <a:latin typeface="Poppins"/>
                <a:cs typeface="Poppins"/>
              </a:rPr>
              <a:t>Our Work</a:t>
            </a:r>
          </a:p>
          <a:p>
            <a:pPr marL="514350" indent="-28575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100" dirty="0">
                <a:solidFill>
                  <a:srgbClr val="404040"/>
                </a:solidFill>
                <a:latin typeface="Poppins"/>
                <a:ea typeface="+mn-lt"/>
                <a:cs typeface="Poppins"/>
              </a:rPr>
              <a:t>Aligned on what customer stories to highlight and pulled out essential details into impactful ~1:30 min video scripts</a:t>
            </a:r>
          </a:p>
          <a:p>
            <a:pPr marL="514350" indent="-28575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100" dirty="0">
                <a:solidFill>
                  <a:srgbClr val="404040"/>
                </a:solidFill>
                <a:latin typeface="Poppins"/>
                <a:ea typeface="+mn-lt"/>
                <a:cs typeface="Poppins"/>
              </a:rPr>
              <a:t>Storyboarded for the first customer story, establishing a cohesive look and feel for the entire series </a:t>
            </a:r>
          </a:p>
          <a:p>
            <a:pPr marL="514350" indent="-28575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100" dirty="0">
                <a:solidFill>
                  <a:srgbClr val="404040"/>
                </a:solidFill>
                <a:latin typeface="Poppins"/>
                <a:ea typeface="+mn-lt"/>
                <a:cs typeface="Poppins"/>
              </a:rPr>
              <a:t>Created motion graphics from provided Figma screens that resonated with the Power Platform brand</a:t>
            </a:r>
            <a:endParaRPr lang="en-US" sz="1100">
              <a:latin typeface="Poppins"/>
              <a:ea typeface="Calibri"/>
              <a:cs typeface="Poppins"/>
            </a:endParaRPr>
          </a:p>
          <a:p>
            <a:pPr marL="514350" indent="-28575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100" dirty="0">
                <a:latin typeface="Poppins"/>
                <a:ea typeface="+mn-lt"/>
                <a:cs typeface="Poppins"/>
              </a:rPr>
              <a:t>Combined recorded voiceovers and background music to enhance the narrative flow</a:t>
            </a:r>
            <a:endParaRPr lang="en-US" sz="1100">
              <a:latin typeface="Poppins"/>
              <a:ea typeface="Calibri"/>
              <a:cs typeface="Poppins"/>
            </a:endParaRPr>
          </a:p>
          <a:p>
            <a:pPr marL="514350" indent="-285750">
              <a:lnSpc>
                <a:spcPct val="120000"/>
              </a:lnSpc>
              <a:spcBef>
                <a:spcPts val="500"/>
              </a:spcBef>
              <a:buFont typeface="Wingdings,Sans-Serif" panose="020B0604020202020204" pitchFamily="34" charset="0"/>
              <a:buChar char="§"/>
            </a:pPr>
            <a:r>
              <a:rPr lang="en-US" sz="1100" dirty="0">
                <a:latin typeface="Poppins"/>
                <a:ea typeface="Calibri" panose="020F0502020204030204"/>
                <a:cs typeface="Poppins"/>
              </a:rPr>
              <a:t>Sourced and integrated relevant stock footage and customer-provided clips</a:t>
            </a:r>
            <a:endParaRPr lang="en-US" sz="1100">
              <a:solidFill>
                <a:srgbClr val="000000"/>
              </a:solidFill>
              <a:latin typeface="Poppins"/>
              <a:ea typeface="Calibri" panose="020F0502020204030204"/>
              <a:cs typeface="Poppins"/>
            </a:endParaRPr>
          </a:p>
          <a:p>
            <a:pPr marL="514350" indent="-28575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100" dirty="0">
                <a:latin typeface="Poppins"/>
                <a:ea typeface="Calibri" panose="020F0502020204030204"/>
                <a:cs typeface="Poppins"/>
              </a:rPr>
              <a:t>Worked closely with the client and customer</a:t>
            </a:r>
            <a:r>
              <a:rPr lang="en-US" sz="1100" dirty="0">
                <a:latin typeface="Poppins"/>
                <a:ea typeface="+mn-lt"/>
                <a:cs typeface="Poppins"/>
              </a:rPr>
              <a:t>, incorporating feedback and securing approvals at each stage of production</a:t>
            </a:r>
            <a:endParaRPr lang="en-US" sz="1100" dirty="0">
              <a:latin typeface="Poppins"/>
              <a:ea typeface="Calibri" panose="020F0502020204030204"/>
              <a:cs typeface="Poppins"/>
            </a:endParaRPr>
          </a:p>
          <a:p>
            <a:pPr marL="514350" indent="-28575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100" dirty="0">
                <a:latin typeface="Poppins"/>
                <a:ea typeface="+mn-lt"/>
                <a:cs typeface="Poppins"/>
              </a:rPr>
              <a:t>Optimized full customer stories into </a:t>
            </a:r>
            <a:r>
              <a:rPr lang="en-US" sz="1100" dirty="0">
                <a:solidFill>
                  <a:srgbClr val="404040"/>
                </a:solidFill>
                <a:latin typeface="Poppins"/>
                <a:ea typeface="Calibri" panose="020F0502020204030204"/>
                <a:cs typeface="Poppins"/>
              </a:rPr>
              <a:t>mobile-ready dimensions for social media</a:t>
            </a:r>
          </a:p>
          <a:p>
            <a:pPr marL="514350" indent="-28575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100" dirty="0">
                <a:solidFill>
                  <a:srgbClr val="404040"/>
                </a:solidFill>
                <a:latin typeface="Poppins"/>
                <a:ea typeface="+mn-lt"/>
                <a:cs typeface="Poppins"/>
              </a:rPr>
              <a:t>Created six bite-sized </a:t>
            </a:r>
            <a:r>
              <a:rPr lang="en-US" sz="1100" dirty="0">
                <a:solidFill>
                  <a:srgbClr val="404040"/>
                </a:solidFill>
                <a:latin typeface="Poppins"/>
                <a:ea typeface="+mn-lt"/>
                <a:cs typeface="Poppins"/>
                <a:hlinkClick r:id="rId3"/>
              </a:rPr>
              <a:t>social GIFs</a:t>
            </a:r>
            <a:r>
              <a:rPr lang="en-US" sz="1100" dirty="0">
                <a:solidFill>
                  <a:srgbClr val="404040"/>
                </a:solidFill>
                <a:latin typeface="Poppins"/>
                <a:ea typeface="+mn-lt"/>
                <a:cs typeface="Poppins"/>
              </a:rPr>
              <a:t> using motion graphics to convey six stats of customers' success</a:t>
            </a:r>
          </a:p>
          <a:p>
            <a:pPr marL="514350" indent="-28575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endParaRPr lang="en-US" sz="600" dirty="0">
              <a:solidFill>
                <a:srgbClr val="3774BC"/>
              </a:solidFill>
              <a:latin typeface="Poppins"/>
              <a:ea typeface="+mn-lt"/>
              <a:cs typeface="Poppins"/>
            </a:endParaRPr>
          </a:p>
          <a:p>
            <a:pPr marL="228600">
              <a:lnSpc>
                <a:spcPct val="120000"/>
              </a:lnSpc>
              <a:spcBef>
                <a:spcPts val="500"/>
              </a:spcBef>
            </a:pPr>
            <a:r>
              <a:rPr lang="en-US" sz="1200" b="1" u="sng" dirty="0">
                <a:solidFill>
                  <a:srgbClr val="3774BC"/>
                </a:solidFill>
                <a:latin typeface="Poppins"/>
                <a:ea typeface="+mn-lt"/>
                <a:cs typeface="Poppins"/>
              </a:rPr>
              <a:t>The</a:t>
            </a:r>
            <a:r>
              <a:rPr lang="en-US" sz="1200" b="1" u="sng" dirty="0">
                <a:solidFill>
                  <a:srgbClr val="3774BC"/>
                </a:solidFill>
                <a:latin typeface="Poppins"/>
                <a:ea typeface="Calibri" panose="020F0502020204030204"/>
                <a:cs typeface="Poppins"/>
              </a:rPr>
              <a:t> Result</a:t>
            </a:r>
            <a:endParaRPr lang="en-US" sz="1200" dirty="0">
              <a:solidFill>
                <a:srgbClr val="3774BC"/>
              </a:solidFill>
              <a:latin typeface="Poppins"/>
              <a:ea typeface="Calibri" panose="020F0502020204030204"/>
              <a:cs typeface="Poppins"/>
            </a:endParaRPr>
          </a:p>
          <a:p>
            <a:pPr marL="514350" indent="-28575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100" dirty="0">
                <a:latin typeface="Poppins"/>
                <a:ea typeface="+mn-lt"/>
                <a:cs typeface="Poppins"/>
              </a:rPr>
              <a:t>Through a blend of planning, creative execution, and collaborative effort, we successfully brought the </a:t>
            </a:r>
            <a:r>
              <a:rPr lang="en-US" sz="1100" dirty="0">
                <a:latin typeface="Poppins"/>
                <a:ea typeface="+mn-lt"/>
                <a:cs typeface="Poppins"/>
                <a:hlinkClick r:id="rId4"/>
              </a:rPr>
              <a:t>Microsoft Power Platform's customer stories</a:t>
            </a:r>
            <a:r>
              <a:rPr lang="en-US" sz="1100" dirty="0">
                <a:latin typeface="Poppins"/>
                <a:ea typeface="+mn-lt"/>
                <a:cs typeface="Poppins"/>
              </a:rPr>
              <a:t> to life, amplifying their reach and impact in a visually compelling way</a:t>
            </a:r>
            <a:endParaRPr lang="en-US" sz="1100" dirty="0">
              <a:latin typeface="Poppins"/>
              <a:cs typeface="Poppins"/>
            </a:endParaRPr>
          </a:p>
          <a:p>
            <a:pPr marL="514350" indent="-28575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endParaRPr lang="en-US" sz="1200" dirty="0">
              <a:latin typeface="Poppins"/>
              <a:ea typeface="+mn-lt"/>
              <a:cs typeface="Poppins"/>
            </a:endParaRPr>
          </a:p>
        </p:txBody>
      </p:sp>
      <p:pic>
        <p:nvPicPr>
          <p:cNvPr id="13" name="Picture 12" descr="Close-up of a computer server&#10;&#10;Description automatically generated">
            <a:extLst>
              <a:ext uri="{FF2B5EF4-FFF2-40B4-BE49-F238E27FC236}">
                <a16:creationId xmlns:a16="http://schemas.microsoft.com/office/drawing/2014/main" id="{A184503F-8FCD-8B52-CDED-21E340270F3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787770" y="344772"/>
            <a:ext cx="3463057" cy="19473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EA04F3-B54E-4ACD-9F82-C0554F81DD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3181" y="4557000"/>
            <a:ext cx="1059731" cy="18479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6DC8B4-9F05-3883-13DB-2736F16D6C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90392" y="4534737"/>
            <a:ext cx="1035728" cy="18678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205E6D-90FE-F4E6-6E4F-217D0B087C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71493" y="4556998"/>
            <a:ext cx="1041004" cy="1847935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B1C09977-20DB-4425-0FB8-F13CD7569B6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3259" t="26466" r="19656" b="19843"/>
          <a:stretch/>
        </p:blipFill>
        <p:spPr>
          <a:xfrm>
            <a:off x="8786070" y="2512900"/>
            <a:ext cx="3460031" cy="1834171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DC3185AF-4529-9642-92AB-B131CAEBC7A9}"/>
              </a:ext>
            </a:extLst>
          </p:cNvPr>
          <p:cNvSpPr>
            <a:spLocks noGrp="1"/>
          </p:cNvSpPr>
          <p:nvPr/>
        </p:nvSpPr>
        <p:spPr>
          <a:xfrm>
            <a:off x="491808" y="962557"/>
            <a:ext cx="7127306" cy="14994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rgbClr val="404040"/>
                </a:solidFill>
                <a:latin typeface="Poppins"/>
                <a:ea typeface="+mn-lt"/>
                <a:cs typeface="Poppins"/>
              </a:rPr>
              <a:t>Microsoft Power Platform team wanted to convert ~20 of their written customer stories into engaging video content. Their goal was to produce relatable stories that showcased the significant success their customers experienced using Power Platform apps.  </a:t>
            </a:r>
            <a:endParaRPr lang="en-US" sz="1300">
              <a:latin typeface="Poppins"/>
              <a:ea typeface="Calibri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04477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918B97-2236-432B-9D84-A860394888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80140" y="4408414"/>
            <a:ext cx="6811860" cy="24495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C4B9FF-8695-D444-A5CC-2CB3135EEE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91" y="52143"/>
            <a:ext cx="7719724" cy="886523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063A79"/>
                </a:solidFill>
                <a:latin typeface="Poppins"/>
                <a:cs typeface="Poppins"/>
              </a:rPr>
              <a:t>Customer Success Stories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3185AF-4529-9642-92AB-B131CAEBC7A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7764" y="938683"/>
            <a:ext cx="7966732" cy="76214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200" dirty="0">
                <a:latin typeface="Poppins"/>
                <a:ea typeface="+mn-lt"/>
                <a:cs typeface="Poppins"/>
              </a:rPr>
              <a:t>A leading technology company team wanted to convert ~20 of their written customer stories into </a:t>
            </a:r>
            <a:r>
              <a:rPr lang="en-US" sz="1200" dirty="0">
                <a:solidFill>
                  <a:srgbClr val="404040"/>
                </a:solidFill>
                <a:latin typeface="Poppins"/>
                <a:ea typeface="+mn-lt"/>
                <a:cs typeface="Poppins"/>
              </a:rPr>
              <a:t>engaging video content. Their goal was to produce relatable stories that showcased the significant success their customers experienced</a:t>
            </a:r>
            <a:r>
              <a:rPr lang="en-US" sz="1200" dirty="0">
                <a:latin typeface="Poppins"/>
                <a:ea typeface="+mn-lt"/>
                <a:cs typeface="Poppins"/>
              </a:rPr>
              <a:t> using their </a:t>
            </a:r>
            <a:r>
              <a:rPr lang="en-US" sz="1200" dirty="0" err="1">
                <a:latin typeface="Poppins"/>
                <a:ea typeface="+mn-lt"/>
                <a:cs typeface="Poppins"/>
              </a:rPr>
              <a:t>sevices</a:t>
            </a:r>
            <a:r>
              <a:rPr lang="en-US" sz="1200" dirty="0">
                <a:latin typeface="Poppins"/>
                <a:ea typeface="+mn-lt"/>
                <a:cs typeface="Poppins"/>
              </a:rPr>
              <a:t>.  </a:t>
            </a:r>
            <a:endParaRPr lang="en-US" sz="1400" dirty="0">
              <a:latin typeface="Poppins"/>
              <a:ea typeface="Calibri"/>
              <a:cs typeface="Poppins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E778A92C-1382-1A12-8A05-918932FFC49A}"/>
              </a:ext>
            </a:extLst>
          </p:cNvPr>
          <p:cNvSpPr txBox="1">
            <a:spLocks/>
          </p:cNvSpPr>
          <p:nvPr/>
        </p:nvSpPr>
        <p:spPr>
          <a:xfrm>
            <a:off x="290959" y="1696847"/>
            <a:ext cx="7777542" cy="45194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>
              <a:lnSpc>
                <a:spcPct val="120000"/>
              </a:lnSpc>
              <a:spcBef>
                <a:spcPts val="500"/>
              </a:spcBef>
            </a:pPr>
            <a:r>
              <a:rPr lang="en-US" sz="1200" b="1" u="sng" dirty="0">
                <a:solidFill>
                  <a:srgbClr val="3774BC"/>
                </a:solidFill>
                <a:latin typeface="Poppins"/>
                <a:cs typeface="Poppins"/>
              </a:rPr>
              <a:t>Our Work</a:t>
            </a:r>
          </a:p>
          <a:p>
            <a:pPr marL="514350" indent="-28575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200" dirty="0">
                <a:solidFill>
                  <a:srgbClr val="404040"/>
                </a:solidFill>
                <a:latin typeface="Poppins"/>
                <a:ea typeface="+mn-lt"/>
                <a:cs typeface="Poppins"/>
              </a:rPr>
              <a:t>Aligned on what customer stories to highlight and pulled out essential details into impactful ~1:30 min video scripts</a:t>
            </a:r>
          </a:p>
          <a:p>
            <a:pPr marL="514350" indent="-28575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200" dirty="0">
                <a:solidFill>
                  <a:srgbClr val="404040"/>
                </a:solidFill>
                <a:latin typeface="Poppins"/>
                <a:ea typeface="+mn-lt"/>
                <a:cs typeface="Poppins"/>
              </a:rPr>
              <a:t>Storyboarded for the first customer story, establishing a cohesive look and feel for the entire series </a:t>
            </a:r>
          </a:p>
          <a:p>
            <a:pPr marL="514350" indent="-28575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200" dirty="0">
                <a:solidFill>
                  <a:srgbClr val="404040"/>
                </a:solidFill>
                <a:latin typeface="Poppins"/>
                <a:ea typeface="+mn-lt"/>
                <a:cs typeface="Poppins"/>
              </a:rPr>
              <a:t>Created motion graphics from provided screens that resonated with the company's brand</a:t>
            </a:r>
            <a:endParaRPr lang="en-US" sz="1400">
              <a:latin typeface="Poppins"/>
              <a:ea typeface="Calibri"/>
              <a:cs typeface="Poppins"/>
            </a:endParaRPr>
          </a:p>
          <a:p>
            <a:pPr marL="514350" indent="-28575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200" dirty="0">
                <a:latin typeface="Poppins"/>
                <a:ea typeface="+mn-lt"/>
                <a:cs typeface="Poppins"/>
              </a:rPr>
              <a:t>Combined recorded voiceovers and background music to enhance the narrative flow</a:t>
            </a:r>
            <a:endParaRPr lang="en-US" sz="1400" dirty="0">
              <a:latin typeface="Poppins"/>
              <a:cs typeface="Poppins"/>
            </a:endParaRPr>
          </a:p>
          <a:p>
            <a:pPr marL="514350" indent="-285750">
              <a:lnSpc>
                <a:spcPct val="120000"/>
              </a:lnSpc>
              <a:spcBef>
                <a:spcPts val="500"/>
              </a:spcBef>
              <a:buFont typeface="Wingdings,Sans-Serif" panose="020B0604020202020204" pitchFamily="34" charset="0"/>
              <a:buChar char="§"/>
            </a:pPr>
            <a:r>
              <a:rPr lang="en-US" sz="1200" dirty="0">
                <a:latin typeface="Poppins"/>
                <a:ea typeface="Calibri" panose="020F0502020204030204"/>
                <a:cs typeface="Poppins"/>
              </a:rPr>
              <a:t>Sourced and integrated relevant stock footage and customer-provided clips</a:t>
            </a:r>
            <a:endParaRPr lang="en-US" sz="1200" dirty="0">
              <a:solidFill>
                <a:srgbClr val="000000"/>
              </a:solidFill>
              <a:latin typeface="Poppins"/>
              <a:ea typeface="Calibri" panose="020F0502020204030204"/>
              <a:cs typeface="Poppins"/>
            </a:endParaRPr>
          </a:p>
          <a:p>
            <a:pPr marL="514350" indent="-28575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200" dirty="0">
                <a:latin typeface="Poppins"/>
                <a:ea typeface="Calibri" panose="020F0502020204030204"/>
                <a:cs typeface="Poppins"/>
              </a:rPr>
              <a:t>Worked closely with the client and customer</a:t>
            </a:r>
            <a:r>
              <a:rPr lang="en-US" sz="1200" dirty="0">
                <a:latin typeface="Poppins"/>
                <a:ea typeface="+mn-lt"/>
                <a:cs typeface="Poppins"/>
              </a:rPr>
              <a:t>, incorporating feedback and securing approvals at each stage of production</a:t>
            </a:r>
            <a:endParaRPr lang="en-US" sz="1200" dirty="0">
              <a:latin typeface="Poppins"/>
              <a:ea typeface="Calibri" panose="020F0502020204030204"/>
              <a:cs typeface="Poppins"/>
            </a:endParaRPr>
          </a:p>
          <a:p>
            <a:pPr marL="514350" indent="-28575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200" dirty="0">
                <a:latin typeface="Poppins"/>
                <a:ea typeface="+mn-lt"/>
                <a:cs typeface="Poppins"/>
              </a:rPr>
              <a:t>Optimized full customer stories into </a:t>
            </a:r>
            <a:r>
              <a:rPr lang="en-US" sz="1200" dirty="0">
                <a:solidFill>
                  <a:srgbClr val="404040"/>
                </a:solidFill>
                <a:latin typeface="Poppins"/>
                <a:ea typeface="Calibri" panose="020F0502020204030204"/>
                <a:cs typeface="Poppins"/>
              </a:rPr>
              <a:t>mobile-ready dimensions for social media</a:t>
            </a:r>
          </a:p>
          <a:p>
            <a:pPr marL="514350" indent="-28575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200" dirty="0">
                <a:solidFill>
                  <a:srgbClr val="404040"/>
                </a:solidFill>
                <a:latin typeface="Poppins"/>
                <a:ea typeface="+mn-lt"/>
                <a:cs typeface="Poppins"/>
              </a:rPr>
              <a:t>Created six bite-sized social GIFs using motion graphics to convey six stats of customers' success</a:t>
            </a:r>
          </a:p>
          <a:p>
            <a:pPr marL="514350" indent="-28575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endParaRPr lang="en-US" sz="600" dirty="0">
              <a:solidFill>
                <a:srgbClr val="000000"/>
              </a:solidFill>
              <a:latin typeface="Poppins"/>
              <a:ea typeface="+mn-lt"/>
              <a:cs typeface="Poppins"/>
            </a:endParaRPr>
          </a:p>
          <a:p>
            <a:pPr marL="228600">
              <a:lnSpc>
                <a:spcPct val="120000"/>
              </a:lnSpc>
              <a:spcBef>
                <a:spcPts val="500"/>
              </a:spcBef>
            </a:pPr>
            <a:r>
              <a:rPr lang="en-US" sz="1200" b="1" u="sng" dirty="0">
                <a:solidFill>
                  <a:srgbClr val="3774BC"/>
                </a:solidFill>
                <a:latin typeface="Poppins"/>
                <a:ea typeface="+mn-lt"/>
                <a:cs typeface="Poppins"/>
              </a:rPr>
              <a:t>The</a:t>
            </a:r>
            <a:r>
              <a:rPr lang="en-US" sz="1200" b="1" u="sng" dirty="0">
                <a:solidFill>
                  <a:srgbClr val="3774BC"/>
                </a:solidFill>
                <a:latin typeface="Poppins"/>
                <a:ea typeface="Calibri" panose="020F0502020204030204"/>
                <a:cs typeface="Poppins"/>
              </a:rPr>
              <a:t> Result</a:t>
            </a:r>
            <a:endParaRPr lang="en-US" sz="1200" dirty="0">
              <a:solidFill>
                <a:srgbClr val="3774BC"/>
              </a:solidFill>
              <a:latin typeface="Poppins"/>
              <a:ea typeface="Calibri" panose="020F0502020204030204"/>
              <a:cs typeface="Poppins"/>
            </a:endParaRPr>
          </a:p>
          <a:p>
            <a:pPr marL="514350" indent="-28575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r>
              <a:rPr lang="en-US" sz="1200" dirty="0">
                <a:latin typeface="Poppins"/>
                <a:ea typeface="+mn-lt"/>
                <a:cs typeface="Poppins"/>
              </a:rPr>
              <a:t>Through a blend of planning, creative execution, and collaborative effort, we successfully brought the company's customer stories to life, amplifying their reach and impact in a visually compelling way</a:t>
            </a:r>
            <a:endParaRPr lang="en-US" sz="1400" dirty="0">
              <a:latin typeface="Poppins"/>
              <a:cs typeface="Poppins"/>
            </a:endParaRPr>
          </a:p>
          <a:p>
            <a:pPr marL="514350" indent="-285750">
              <a:lnSpc>
                <a:spcPct val="120000"/>
              </a:lnSpc>
              <a:spcBef>
                <a:spcPts val="500"/>
              </a:spcBef>
              <a:buFont typeface="Wingdings" panose="020B0604020202020204" pitchFamily="34" charset="0"/>
              <a:buChar char="§"/>
            </a:pPr>
            <a:endParaRPr lang="en-US" sz="1200" dirty="0">
              <a:latin typeface="Poppins"/>
              <a:ea typeface="+mn-lt"/>
              <a:cs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EA04F3-B54E-4ACD-9F82-C0554F81D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3181" y="4557000"/>
            <a:ext cx="1059731" cy="18479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205E6D-90FE-F4E6-6E4F-217D0B087C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71493" y="4556998"/>
            <a:ext cx="1041004" cy="1847935"/>
          </a:xfrm>
          <a:prstGeom prst="rect">
            <a:avLst/>
          </a:prstGeom>
        </p:spPr>
      </p:pic>
      <p:pic>
        <p:nvPicPr>
          <p:cNvPr id="7" name="Picture 6" descr="A close-up of hands pointing at a graph&#10;&#10;Description automatically generated">
            <a:extLst>
              <a:ext uri="{FF2B5EF4-FFF2-40B4-BE49-F238E27FC236}">
                <a16:creationId xmlns:a16="http://schemas.microsoft.com/office/drawing/2014/main" id="{AA64D96E-C2B2-3EED-E885-715C7525B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3914" y="334203"/>
            <a:ext cx="3476625" cy="196215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B97EEB7-CD7C-D03C-CAAD-8447543D454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3261" t="27136" r="18913" b="16248"/>
          <a:stretch/>
        </p:blipFill>
        <p:spPr>
          <a:xfrm>
            <a:off x="8766314" y="2453265"/>
            <a:ext cx="3498582" cy="19433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4C1466-DAE7-3433-019C-CA7DF1C98F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63542" y="4556818"/>
            <a:ext cx="1042300" cy="1863406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585C436-5059-F3BB-D408-05EBB78C2C13}"/>
              </a:ext>
            </a:extLst>
          </p:cNvPr>
          <p:cNvSpPr/>
          <p:nvPr/>
        </p:nvSpPr>
        <p:spPr>
          <a:xfrm>
            <a:off x="10228146" y="5798634"/>
            <a:ext cx="508000" cy="23541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07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customXsn xmlns="http://schemas.microsoft.com/office/2006/metadata/customXsn">
  <xsnLocation/>
  <cached>True</cached>
  <openByDefault>False</openByDefault>
  <xsnScope/>
</customXsn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s0 xmlns="f0ee8362-fa7e-4bc9-ab88-7dcfb17cb19b">Partner Customer Stories</Notes0>
    <Named_x0020_Account xmlns="f0ee8362-fa7e-4bc9-ab88-7dcfb17cb19b">Microsoft</Named_x0020_Account>
    <Industries xmlns="f0ee8362-fa7e-4bc9-ab88-7dcfb17cb19b">
      <Value>Technology</Value>
      <Value>B2B</Value>
    </Industries>
    <ApprovedByClient xmlns="f0ee8362-fa7e-4bc9-ab88-7dcfb17cb19b">false</ApprovedByClient>
    <PlatTech xmlns="f0ee8362-fa7e-4bc9-ab88-7dcfb17cb19b">
      <Value>Power Apps</Value>
    </PlatTech>
    <ProjectCompletionDate xmlns="f0ee8362-fa7e-4bc9-ab88-7dcfb17cb19b" xsi:nil="true"/>
    <BusinessUnit xmlns="f0ee8362-fa7e-4bc9-ab88-7dcfb17cb19b">
      <Value>Marketing Services</Value>
    </BusinessUnit>
    <Solutions xmlns="f0ee8362-fa7e-4bc9-ab88-7dcfb17cb19b">
      <Value>Video Production</Value>
    </Solution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23BCBB7020E34DAE994A365BA94206" ma:contentTypeVersion="12" ma:contentTypeDescription="Create a new document." ma:contentTypeScope="" ma:versionID="40c5edf46ad0243c172d3e6a5f6fa751">
  <xsd:schema xmlns:xsd="http://www.w3.org/2001/XMLSchema" xmlns:xs="http://www.w3.org/2001/XMLSchema" xmlns:p="http://schemas.microsoft.com/office/2006/metadata/properties" xmlns:ns2="f0ee8362-fa7e-4bc9-ab88-7dcfb17cb19b" targetNamespace="http://schemas.microsoft.com/office/2006/metadata/properties" ma:root="true" ma:fieldsID="f48774ae5cf6ccd45b30992fa6c2b457" ns2:_="">
    <xsd:import namespace="f0ee8362-fa7e-4bc9-ab88-7dcfb17cb19b"/>
    <xsd:element name="properties">
      <xsd:complexType>
        <xsd:sequence>
          <xsd:element name="documentManagement">
            <xsd:complexType>
              <xsd:all>
                <xsd:element ref="ns2:BusinessUnit" minOccurs="0"/>
                <xsd:element ref="ns2:Industries" minOccurs="0"/>
                <xsd:element ref="ns2:Solutions" minOccurs="0"/>
                <xsd:element ref="ns2:PlatTech" minOccurs="0"/>
                <xsd:element ref="ns2:Notes0" minOccurs="0"/>
                <xsd:element ref="ns2:Named_x0020_Account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ProjectCompletionDate" minOccurs="0"/>
                <xsd:element ref="ns2:ApprovedByCli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ee8362-fa7e-4bc9-ab88-7dcfb17cb19b" elementFormDefault="qualified">
    <xsd:import namespace="http://schemas.microsoft.com/office/2006/documentManagement/types"/>
    <xsd:import namespace="http://schemas.microsoft.com/office/infopath/2007/PartnerControls"/>
    <xsd:element name="BusinessUnit" ma:index="8" nillable="true" ma:displayName="Business Unit" ma:internalName="BusinessUnit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Business Process Outsourcing"/>
                    <xsd:enumeration value="Content and Change Management"/>
                    <xsd:enumeration value="Creative"/>
                    <xsd:enumeration value="Custom Development"/>
                    <xsd:enumeration value="Customer Relationship Management"/>
                    <xsd:enumeration value="Data and Analytics"/>
                    <xsd:enumeration value="Engagement Marketing"/>
                    <xsd:enumeration value="Infrastructure"/>
                    <xsd:enumeration value="Marketing Services"/>
                    <xsd:enumeration value="Modern Workplace"/>
                    <xsd:enumeration value="NetSuite"/>
                  </xsd:restriction>
                </xsd:simpleType>
              </xsd:element>
            </xsd:sequence>
          </xsd:extension>
        </xsd:complexContent>
      </xsd:complexType>
    </xsd:element>
    <xsd:element name="Industries" ma:index="9" nillable="true" ma:displayName="Industries" ma:format="Dropdown" ma:internalName="Industri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erospace"/>
                    <xsd:enumeration value="Agriculture"/>
                    <xsd:enumeration value="Agriculture Food"/>
                    <xsd:enumeration value="AI / AI Models"/>
                    <xsd:enumeration value="B2B"/>
                    <xsd:enumeration value="B2C"/>
                    <xsd:enumeration value="Chemical"/>
                    <xsd:enumeration value="Construction"/>
                    <xsd:enumeration value="Defence"/>
                    <xsd:enumeration value="Education"/>
                    <xsd:enumeration value="Energy"/>
                    <xsd:enumeration value="Engineering"/>
                    <xsd:enumeration value="Entertainment"/>
                    <xsd:enumeration value="Financial Services"/>
                    <xsd:enumeration value="Food"/>
                    <xsd:enumeration value="Government"/>
                    <xsd:enumeration value="Healthcare"/>
                    <xsd:enumeration value="Hospitality"/>
                    <xsd:enumeration value="Legal"/>
                    <xsd:enumeration value="Life Sciences"/>
                    <xsd:enumeration value="Manufacturing"/>
                    <xsd:enumeration value="Media"/>
                    <xsd:enumeration value="Non-Profit"/>
                    <xsd:enumeration value="Real Estate"/>
                    <xsd:enumeration value="Retail"/>
                    <xsd:enumeration value="Services"/>
                    <xsd:enumeration value="Technology"/>
                    <xsd:enumeration value="Telecommunications"/>
                    <xsd:enumeration value="Transportation"/>
                    <xsd:enumeration value="Water"/>
                    <xsd:enumeration value="Wellness"/>
                    <xsd:enumeration value="BPO"/>
                  </xsd:restriction>
                </xsd:simpleType>
              </xsd:element>
            </xsd:sequence>
          </xsd:extension>
        </xsd:complexContent>
      </xsd:complexType>
    </xsd:element>
    <xsd:element name="Solutions" ma:index="10" nillable="true" ma:displayName="Solutions" ma:format="Dropdown" ma:internalName="Solution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BM Marketing"/>
                    <xsd:enumeration value="AI"/>
                    <xsd:enumeration value="Audit"/>
                    <xsd:enumeration value="Change Management"/>
                    <xsd:enumeration value="Cloud"/>
                    <xsd:enumeration value="Configurations"/>
                    <xsd:enumeration value="Content"/>
                    <xsd:enumeration value="Customer &amp; Partner Support BPO"/>
                    <xsd:enumeration value="Customer / Partner Portal"/>
                    <xsd:enumeration value="Custom Search"/>
                    <xsd:enumeration value="Cybersecurity"/>
                    <xsd:enumeration value="Data Analytics"/>
                    <xsd:enumeration value="Design"/>
                    <xsd:enumeration value="Email Campaigns"/>
                    <xsd:enumeration value="Event support"/>
                    <xsd:enumeration value="HelpDesk Outsourcing BPO"/>
                    <xsd:enumeration value="Integrations"/>
                    <xsd:enumeration value="Intranet / Extranet"/>
                    <xsd:enumeration value="IoT"/>
                    <xsd:enumeration value="Link Building"/>
                    <xsd:enumeration value="Marketing Automation"/>
                    <xsd:enumeration value="Marketing Strategy"/>
                    <xsd:enumeration value="Marketing Technology"/>
                    <xsd:enumeration value="Migrations"/>
                    <xsd:enumeration value="Mobile Application"/>
                    <xsd:enumeration value="Organic Social Media"/>
                    <xsd:enumeration value="PPC"/>
                    <xsd:enumeration value="Personas &amp; Journey Mapping"/>
                    <xsd:enumeration value="Process Automation"/>
                    <xsd:enumeration value="Product Development"/>
                    <xsd:enumeration value="Research"/>
                    <xsd:enumeration value="SEO/ AEO"/>
                    <xsd:enumeration value="SPFx"/>
                    <xsd:enumeration value="Training"/>
                    <xsd:enumeration value="UX/ UI Design"/>
                    <xsd:enumeration value="Video Production"/>
                    <xsd:enumeration value="Webinars"/>
                    <xsd:enumeration value="Websites"/>
                    <xsd:enumeration value="DevOps"/>
                  </xsd:restriction>
                </xsd:simpleType>
              </xsd:element>
            </xsd:sequence>
          </xsd:extension>
        </xsd:complexContent>
      </xsd:complexType>
    </xsd:element>
    <xsd:element name="PlatTech" ma:index="11" nillable="true" ma:displayName="Platform / Technology" ma:format="Dropdown" ma:internalName="PlatTech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.NET"/>
                    <xsd:enumeration value="Android App"/>
                    <xsd:enumeration value="AWS"/>
                    <xsd:enumeration value="Angular"/>
                    <xsd:enumeration value="Azure"/>
                    <xsd:enumeration value="Azure DevOps"/>
                    <xsd:enumeration value="Boomi"/>
                    <xsd:enumeration value="Drupal"/>
                    <xsd:enumeration value="Dynamics"/>
                    <xsd:enumeration value="Flutter"/>
                    <xsd:enumeration value="GCP"/>
                    <xsd:enumeration value="Google"/>
                    <xsd:enumeration value="Great Plains"/>
                    <xsd:enumeration value="Hootsuite"/>
                    <xsd:enumeration value="HubSpot"/>
                    <xsd:enumeration value="iOS App"/>
                    <xsd:enumeration value="Java"/>
                    <xsd:enumeration value="Kentico"/>
                    <xsd:enumeration value="Looker Studio"/>
                    <xsd:enumeration value="Mobile App"/>
                    <xsd:enumeration value="Marketo / Adobe"/>
                    <xsd:enumeration value="NetSuite"/>
                    <xsd:enumeration value="O365"/>
                    <xsd:enumeration value="OneDrive"/>
                    <xsd:enumeration value="PowerSuite"/>
                    <xsd:enumeration value="Power BI"/>
                    <xsd:enumeration value="QuickBooks"/>
                    <xsd:enumeration value="React"/>
                    <xsd:enumeration value="React Native"/>
                    <xsd:enumeration value="Sage"/>
                    <xsd:enumeration value="Salesforce"/>
                    <xsd:enumeration value="Salesforce Experience Cloud"/>
                    <xsd:enumeration value="Salesforce Marketing Cloud"/>
                    <xsd:enumeration value="Salesforce CPQ"/>
                    <xsd:enumeration value="Salesforce Pardot"/>
                    <xsd:enumeration value="SharePoint"/>
                    <xsd:enumeration value="Shopify"/>
                    <xsd:enumeration value="Sitecore"/>
                    <xsd:enumeration value="Sitefinity"/>
                    <xsd:enumeration value="Snowflake"/>
                    <xsd:enumeration value="Sprinklr"/>
                    <xsd:enumeration value="SproutSocial"/>
                    <xsd:enumeration value="Tableau"/>
                    <xsd:enumeration value="WP Engine"/>
                    <xsd:enumeration value="Webflow"/>
                    <xsd:enumeration value="WooCommerce"/>
                    <xsd:enumeration value="WordPress"/>
                    <xsd:enumeration value="Zoho"/>
                    <xsd:enumeration value="Power Apps"/>
                    <xsd:enumeration value="Teams"/>
                    <xsd:enumeration value="Azure Data Factory"/>
                    <xsd:enumeration value="Zendesk"/>
                    <xsd:enumeration value="Business Central"/>
                    <xsd:enumeration value="Viva"/>
                  </xsd:restriction>
                </xsd:simpleType>
              </xsd:element>
            </xsd:sequence>
          </xsd:extension>
        </xsd:complexContent>
      </xsd:complexType>
    </xsd:element>
    <xsd:element name="Notes0" ma:index="12" nillable="true" ma:displayName="Notes" ma:internalName="Notes0">
      <xsd:simpleType>
        <xsd:restriction base="dms:Text">
          <xsd:maxLength value="255"/>
        </xsd:restriction>
      </xsd:simpleType>
    </xsd:element>
    <xsd:element name="Named_x0020_Account" ma:index="13" nillable="true" ma:displayName="Named Account" ma:format="Dropdown" ma:internalName="Named_x0020_Account">
      <xsd:simpleType>
        <xsd:restriction base="dms:Choice">
          <xsd:enumeration value="Microsoft"/>
          <xsd:enumeration value="Meta"/>
          <xsd:enumeration value="Amazon"/>
        </xsd:restriction>
      </xsd:simpleType>
    </xsd:element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ProjectCompletionDate" ma:index="18" nillable="true" ma:displayName="Project Completion Date" ma:format="DateOnly" ma:internalName="ProjectCompletionDate">
      <xsd:simpleType>
        <xsd:restriction base="dms:DateTime"/>
      </xsd:simpleType>
    </xsd:element>
    <xsd:element name="ApprovedByClient" ma:index="19" nillable="true" ma:displayName="Approved By Client" ma:default="0" ma:format="Dropdown" ma:internalName="ApprovedByClient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711517-8347-4DB5-8AA1-DA40F4343B39}">
  <ds:schemaRefs>
    <ds:schemaRef ds:uri="http://schemas.microsoft.com/office/2006/metadata/customXsn"/>
  </ds:schemaRefs>
</ds:datastoreItem>
</file>

<file path=customXml/itemProps2.xml><?xml version="1.0" encoding="utf-8"?>
<ds:datastoreItem xmlns:ds="http://schemas.openxmlformats.org/officeDocument/2006/customXml" ds:itemID="{BCE9A8C3-D206-4A84-877A-E0C5CA85C111}">
  <ds:schemaRefs>
    <ds:schemaRef ds:uri="4a674d8d-5ae4-473c-b67e-b0301c6146a3"/>
    <ds:schemaRef ds:uri="730c8cfc-f4d5-4aa5-a17c-77b240e5b207"/>
    <ds:schemaRef ds:uri="79eba559-d33b-47f5-9450-110931409036"/>
    <ds:schemaRef ds:uri="8e8b519a-9c33-4eb5-8032-b8e2911b08d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f0ee8362-fa7e-4bc9-ab88-7dcfb17cb19b"/>
  </ds:schemaRefs>
</ds:datastoreItem>
</file>

<file path=customXml/itemProps3.xml><?xml version="1.0" encoding="utf-8"?>
<ds:datastoreItem xmlns:ds="http://schemas.openxmlformats.org/officeDocument/2006/customXml" ds:itemID="{8A4102DA-D628-430E-B812-9517746896C5}"/>
</file>

<file path=customXml/itemProps4.xml><?xml version="1.0" encoding="utf-8"?>
<ds:datastoreItem xmlns:ds="http://schemas.openxmlformats.org/officeDocument/2006/customXml" ds:itemID="{77ECDF0C-9559-4EBB-A79E-6EF16B2CBC6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65265dd0-4b20-44a4-aca4-b7ecbb143664}" enabled="0" method="" siteId="{65265dd0-4b20-44a4-aca4-b7ecbb143664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523</Words>
  <Application>Microsoft Office PowerPoint</Application>
  <PresentationFormat>Widescreen</PresentationFormat>
  <Paragraphs>38</Paragraphs>
  <Slides>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Customer Stories for Power Platform</vt:lpstr>
      <vt:lpstr>Customer Success Stories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 –  Video Production Projects</dc:title>
  <dc:creator>Julia Trupp (AFFIRMA)</dc:creator>
  <cp:lastModifiedBy>Matt Minelli</cp:lastModifiedBy>
  <cp:revision>467</cp:revision>
  <dcterms:created xsi:type="dcterms:W3CDTF">2021-01-15T21:45:02Z</dcterms:created>
  <dcterms:modified xsi:type="dcterms:W3CDTF">2025-12-08T17:47:32Z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0x0101000D23BCBB7020E34DAE994A365BA94206</vt:lpwstr>
  </property>
  <property fmtid="{D5CDD505-2E9C-101B-9397-08002B2CF9AE}" pid="3" name="MediaServiceImageTags">
    <vt:lpwstr/>
  </property>
  <property fmtid="{D5CDD505-2E9C-101B-9397-08002B2CF9AE}" pid="4" name="MSIP_Label_f42aa342-8706-4288-bd11-ebb85995028c_Enabled">
    <vt:lpwstr>true</vt:lpwstr>
  </property>
  <property fmtid="{D5CDD505-2E9C-101B-9397-08002B2CF9AE}" pid="5" name="MSIP_Label_f42aa342-8706-4288-bd11-ebb85995028c_SetDate">
    <vt:lpwstr>2024-02-23T23:11:47Z</vt:lpwstr>
  </property>
  <property fmtid="{D5CDD505-2E9C-101B-9397-08002B2CF9AE}" pid="6" name="MSIP_Label_f42aa342-8706-4288-bd11-ebb85995028c_Method">
    <vt:lpwstr>Standard</vt:lpwstr>
  </property>
  <property fmtid="{D5CDD505-2E9C-101B-9397-08002B2CF9AE}" pid="7" name="MSIP_Label_f42aa342-8706-4288-bd11-ebb85995028c_Name">
    <vt:lpwstr>Internal</vt:lpwstr>
  </property>
  <property fmtid="{D5CDD505-2E9C-101B-9397-08002B2CF9AE}" pid="8" name="MSIP_Label_f42aa342-8706-4288-bd11-ebb85995028c_SiteId">
    <vt:lpwstr>65265dd0-4b20-44a4-aca4-b7ecbb143664</vt:lpwstr>
  </property>
  <property fmtid="{D5CDD505-2E9C-101B-9397-08002B2CF9AE}" pid="9" name="MSIP_Label_f42aa342-8706-4288-bd11-ebb85995028c_ActionId">
    <vt:lpwstr>a7192c71-12cc-4895-a527-adb89be4cef4</vt:lpwstr>
  </property>
  <property fmtid="{D5CDD505-2E9C-101B-9397-08002B2CF9AE}" pid="10" name="MSIP_Label_f42aa342-8706-4288-bd11-ebb85995028c_ContentBits">
    <vt:lpwstr>0</vt:lpwstr>
  </property>
</Properties>
</file>